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4"/>
  </p:notesMasterIdLst>
  <p:sldIdLst>
    <p:sldId id="256" r:id="rId2"/>
    <p:sldId id="258" r:id="rId3"/>
    <p:sldId id="311" r:id="rId4"/>
    <p:sldId id="292" r:id="rId5"/>
    <p:sldId id="294" r:id="rId6"/>
    <p:sldId id="295" r:id="rId7"/>
    <p:sldId id="298" r:id="rId8"/>
    <p:sldId id="314" r:id="rId9"/>
    <p:sldId id="301" r:id="rId10"/>
    <p:sldId id="303" r:id="rId11"/>
    <p:sldId id="320" r:id="rId12"/>
    <p:sldId id="321" r:id="rId13"/>
    <p:sldId id="322" r:id="rId14"/>
    <p:sldId id="323" r:id="rId15"/>
    <p:sldId id="277" r:id="rId16"/>
    <p:sldId id="324" r:id="rId17"/>
    <p:sldId id="329" r:id="rId18"/>
    <p:sldId id="330" r:id="rId19"/>
    <p:sldId id="326" r:id="rId20"/>
    <p:sldId id="331" r:id="rId21"/>
    <p:sldId id="332" r:id="rId22"/>
    <p:sldId id="325" r:id="rId23"/>
    <p:sldId id="333" r:id="rId24"/>
    <p:sldId id="334" r:id="rId25"/>
    <p:sldId id="278" r:id="rId26"/>
    <p:sldId id="338" r:id="rId27"/>
    <p:sldId id="339" r:id="rId28"/>
    <p:sldId id="337" r:id="rId29"/>
    <p:sldId id="335" r:id="rId30"/>
    <p:sldId id="336" r:id="rId31"/>
    <p:sldId id="267" r:id="rId32"/>
    <p:sldId id="26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74" d="100"/>
          <a:sy n="74" d="100"/>
        </p:scale>
        <p:origin x="1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54F30-B370-491E-9DC3-B5F3152AF9F1}" type="datetimeFigureOut">
              <a:rPr lang="en-US" smtClean="0"/>
              <a:t>5/23/2024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39C8DD-3DE7-45F3-A29F-5246E984A128}" type="slidenum">
              <a:rPr lang="en-US" smtClean="0"/>
              <a:t>‹#›</a:t>
            </a:fld>
            <a:endParaRPr lang="en-US"/>
          </a:p>
        </p:txBody>
      </p:sp>
    </p:spTree>
    <p:extLst>
      <p:ext uri="{BB962C8B-B14F-4D97-AF65-F5344CB8AC3E}">
        <p14:creationId xmlns:p14="http://schemas.microsoft.com/office/powerpoint/2010/main" val="2965054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will you meet the expenses of a disability, just at the time your income ceases?</a:t>
            </a:r>
          </a:p>
          <a:p>
            <a:endParaRPr lang="en-US" dirty="0"/>
          </a:p>
          <a:p>
            <a:r>
              <a:rPr lang="en-US" dirty="0"/>
              <a:t>Getting sick or hurt can be expensive! According to a study published by the Kaiser Family Foundation, "about a quarter (26%) of U.S. adults ages 18-64 say they or someone in their household has problems paying or an inability to pay medical bills in the past 12 months." In addition, according to the study, "insurance is not a panacea...roughly one in five of those with health insurance report problems paying medical bills." Source: The Burden of Medical Debt; Kaiser Family Foundation; January 2016 </a:t>
            </a:r>
          </a:p>
          <a:p>
            <a:endParaRPr lang="en-US" dirty="0"/>
          </a:p>
        </p:txBody>
      </p:sp>
      <p:sp>
        <p:nvSpPr>
          <p:cNvPr id="4" name="Slide Number Placeholder 3"/>
          <p:cNvSpPr>
            <a:spLocks noGrp="1"/>
          </p:cNvSpPr>
          <p:nvPr>
            <p:ph type="sldNum" sz="quarter" idx="5"/>
          </p:nvPr>
        </p:nvSpPr>
        <p:spPr/>
        <p:txBody>
          <a:bodyPr/>
          <a:lstStyle/>
          <a:p>
            <a:fld id="{AE39C8DD-3DE7-45F3-A29F-5246E984A128}" type="slidenum">
              <a:rPr lang="en-US" smtClean="0"/>
              <a:t>6</a:t>
            </a:fld>
            <a:endParaRPr lang="en-US"/>
          </a:p>
        </p:txBody>
      </p:sp>
    </p:spTree>
    <p:extLst>
      <p:ext uri="{BB962C8B-B14F-4D97-AF65-F5344CB8AC3E}">
        <p14:creationId xmlns:p14="http://schemas.microsoft.com/office/powerpoint/2010/main" val="612680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24</a:t>
            </a:fld>
            <a:endParaRPr lang="en-US"/>
          </a:p>
        </p:txBody>
      </p:sp>
    </p:spTree>
    <p:extLst>
      <p:ext uri="{BB962C8B-B14F-4D97-AF65-F5344CB8AC3E}">
        <p14:creationId xmlns:p14="http://schemas.microsoft.com/office/powerpoint/2010/main" val="1859143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25</a:t>
            </a:fld>
            <a:endParaRPr lang="en-US"/>
          </a:p>
        </p:txBody>
      </p:sp>
    </p:spTree>
    <p:extLst>
      <p:ext uri="{BB962C8B-B14F-4D97-AF65-F5344CB8AC3E}">
        <p14:creationId xmlns:p14="http://schemas.microsoft.com/office/powerpoint/2010/main" val="3377962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26</a:t>
            </a:fld>
            <a:endParaRPr lang="en-US"/>
          </a:p>
        </p:txBody>
      </p:sp>
    </p:spTree>
    <p:extLst>
      <p:ext uri="{BB962C8B-B14F-4D97-AF65-F5344CB8AC3E}">
        <p14:creationId xmlns:p14="http://schemas.microsoft.com/office/powerpoint/2010/main" val="3127228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27</a:t>
            </a:fld>
            <a:endParaRPr lang="en-US"/>
          </a:p>
        </p:txBody>
      </p:sp>
    </p:spTree>
    <p:extLst>
      <p:ext uri="{BB962C8B-B14F-4D97-AF65-F5344CB8AC3E}">
        <p14:creationId xmlns:p14="http://schemas.microsoft.com/office/powerpoint/2010/main" val="16346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28</a:t>
            </a:fld>
            <a:endParaRPr lang="en-US"/>
          </a:p>
        </p:txBody>
      </p:sp>
    </p:spTree>
    <p:extLst>
      <p:ext uri="{BB962C8B-B14F-4D97-AF65-F5344CB8AC3E}">
        <p14:creationId xmlns:p14="http://schemas.microsoft.com/office/powerpoint/2010/main" val="3906283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29</a:t>
            </a:fld>
            <a:endParaRPr lang="en-US"/>
          </a:p>
        </p:txBody>
      </p:sp>
    </p:spTree>
    <p:extLst>
      <p:ext uri="{BB962C8B-B14F-4D97-AF65-F5344CB8AC3E}">
        <p14:creationId xmlns:p14="http://schemas.microsoft.com/office/powerpoint/2010/main" val="3825651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30</a:t>
            </a:fld>
            <a:endParaRPr lang="en-US"/>
          </a:p>
        </p:txBody>
      </p:sp>
    </p:spTree>
    <p:extLst>
      <p:ext uri="{BB962C8B-B14F-4D97-AF65-F5344CB8AC3E}">
        <p14:creationId xmlns:p14="http://schemas.microsoft.com/office/powerpoint/2010/main" val="1914124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16</a:t>
            </a:fld>
            <a:endParaRPr lang="en-US"/>
          </a:p>
        </p:txBody>
      </p:sp>
    </p:spTree>
    <p:extLst>
      <p:ext uri="{BB962C8B-B14F-4D97-AF65-F5344CB8AC3E}">
        <p14:creationId xmlns:p14="http://schemas.microsoft.com/office/powerpoint/2010/main" val="3897979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17</a:t>
            </a:fld>
            <a:endParaRPr lang="en-US"/>
          </a:p>
        </p:txBody>
      </p:sp>
    </p:spTree>
    <p:extLst>
      <p:ext uri="{BB962C8B-B14F-4D97-AF65-F5344CB8AC3E}">
        <p14:creationId xmlns:p14="http://schemas.microsoft.com/office/powerpoint/2010/main" val="3611144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18</a:t>
            </a:fld>
            <a:endParaRPr lang="en-US"/>
          </a:p>
        </p:txBody>
      </p:sp>
    </p:spTree>
    <p:extLst>
      <p:ext uri="{BB962C8B-B14F-4D97-AF65-F5344CB8AC3E}">
        <p14:creationId xmlns:p14="http://schemas.microsoft.com/office/powerpoint/2010/main" val="228295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19</a:t>
            </a:fld>
            <a:endParaRPr lang="en-US"/>
          </a:p>
        </p:txBody>
      </p:sp>
    </p:spTree>
    <p:extLst>
      <p:ext uri="{BB962C8B-B14F-4D97-AF65-F5344CB8AC3E}">
        <p14:creationId xmlns:p14="http://schemas.microsoft.com/office/powerpoint/2010/main" val="4197266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20</a:t>
            </a:fld>
            <a:endParaRPr lang="en-US"/>
          </a:p>
        </p:txBody>
      </p:sp>
    </p:spTree>
    <p:extLst>
      <p:ext uri="{BB962C8B-B14F-4D97-AF65-F5344CB8AC3E}">
        <p14:creationId xmlns:p14="http://schemas.microsoft.com/office/powerpoint/2010/main" val="3560953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21</a:t>
            </a:fld>
            <a:endParaRPr lang="en-US"/>
          </a:p>
        </p:txBody>
      </p:sp>
    </p:spTree>
    <p:extLst>
      <p:ext uri="{BB962C8B-B14F-4D97-AF65-F5344CB8AC3E}">
        <p14:creationId xmlns:p14="http://schemas.microsoft.com/office/powerpoint/2010/main" val="1996623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22</a:t>
            </a:fld>
            <a:endParaRPr lang="en-US"/>
          </a:p>
        </p:txBody>
      </p:sp>
    </p:spTree>
    <p:extLst>
      <p:ext uri="{BB962C8B-B14F-4D97-AF65-F5344CB8AC3E}">
        <p14:creationId xmlns:p14="http://schemas.microsoft.com/office/powerpoint/2010/main" val="1425294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Proceeds can be used to pay for mortgage, rent payments, health insurance deductibles, coinsurance and/or co-payments, costs of receiving out-of-network medical treatment, including possible travel and lodging expenses, treatments not covered by traditional health insurance, child care expenses during treatment or hospitalization, modifications to your home or vehicle, short term home health care.</a:t>
            </a:r>
          </a:p>
        </p:txBody>
      </p:sp>
      <p:sp>
        <p:nvSpPr>
          <p:cNvPr id="4" name="Slide Number Placeholder 3"/>
          <p:cNvSpPr>
            <a:spLocks noGrp="1"/>
          </p:cNvSpPr>
          <p:nvPr>
            <p:ph type="sldNum" sz="quarter" idx="5"/>
          </p:nvPr>
        </p:nvSpPr>
        <p:spPr/>
        <p:txBody>
          <a:bodyPr/>
          <a:lstStyle/>
          <a:p>
            <a:fld id="{AE39C8DD-3DE7-45F3-A29F-5246E984A128}" type="slidenum">
              <a:rPr lang="en-US" smtClean="0"/>
              <a:t>23</a:t>
            </a:fld>
            <a:endParaRPr lang="en-US"/>
          </a:p>
        </p:txBody>
      </p:sp>
    </p:spTree>
    <p:extLst>
      <p:ext uri="{BB962C8B-B14F-4D97-AF65-F5344CB8AC3E}">
        <p14:creationId xmlns:p14="http://schemas.microsoft.com/office/powerpoint/2010/main" val="913289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5/23/2024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hyperlink" Target="mailto:msato@askoxy.com"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Making Disability Insurance Affordable</a:t>
            </a:r>
          </a:p>
        </p:txBody>
      </p:sp>
      <p:sp>
        <p:nvSpPr>
          <p:cNvPr id="3" name="Subtitle 2"/>
          <p:cNvSpPr>
            <a:spLocks noGrp="1"/>
          </p:cNvSpPr>
          <p:nvPr>
            <p:ph type="subTitle" idx="1"/>
          </p:nvPr>
        </p:nvSpPr>
        <p:spPr/>
        <p:txBody>
          <a:bodyPr>
            <a:normAutofit/>
          </a:bodyPr>
          <a:lstStyle/>
          <a:p>
            <a:r>
              <a:rPr lang="en-US" sz="2800" dirty="0"/>
              <a:t>Michael Sato</a:t>
            </a:r>
          </a:p>
        </p:txBody>
      </p:sp>
    </p:spTree>
    <p:extLst>
      <p:ext uri="{BB962C8B-B14F-4D97-AF65-F5344CB8AC3E}">
        <p14:creationId xmlns:p14="http://schemas.microsoft.com/office/powerpoint/2010/main" val="1024861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How it works</a:t>
            </a:r>
            <a:br>
              <a:rPr lang="en-US" sz="2400" dirty="0">
                <a:solidFill>
                  <a:schemeClr val="tx1"/>
                </a:solidFill>
              </a:rPr>
            </a:br>
            <a:br>
              <a:rPr lang="en-US" sz="2400" dirty="0">
                <a:solidFill>
                  <a:schemeClr val="tx1"/>
                </a:solidFill>
              </a:rPr>
            </a:br>
            <a:br>
              <a:rPr lang="en-US" sz="2400" dirty="0">
                <a:solidFill>
                  <a:schemeClr val="tx1"/>
                </a:solidFill>
              </a:rPr>
            </a:br>
            <a:r>
              <a:rPr lang="en-US" sz="2400" dirty="0">
                <a:solidFill>
                  <a:schemeClr val="tx1"/>
                </a:solidFill>
              </a:rPr>
              <a:t>An adequate amount of personally-owned DI, coordinated with other sources of income, can guarantee a source of income in the event of serious illness or injury.</a:t>
            </a:r>
          </a:p>
        </p:txBody>
      </p:sp>
      <p:pic>
        <p:nvPicPr>
          <p:cNvPr id="7" name="Content Placeholder 6">
            <a:extLst>
              <a:ext uri="{FF2B5EF4-FFF2-40B4-BE49-F238E27FC236}">
                <a16:creationId xmlns:a16="http://schemas.microsoft.com/office/drawing/2014/main" id="{AFD762C4-1635-4B44-84F1-092B051006F7}"/>
              </a:ext>
            </a:extLst>
          </p:cNvPr>
          <p:cNvPicPr>
            <a:picLocks noGrp="1" noChangeAspect="1"/>
          </p:cNvPicPr>
          <p:nvPr>
            <p:ph idx="1"/>
          </p:nvPr>
        </p:nvPicPr>
        <p:blipFill>
          <a:blip r:embed="rId2"/>
          <a:stretch>
            <a:fillRect/>
          </a:stretch>
        </p:blipFill>
        <p:spPr>
          <a:xfrm>
            <a:off x="524934" y="3263900"/>
            <a:ext cx="8072966" cy="2984500"/>
          </a:xfrm>
        </p:spPr>
      </p:pic>
    </p:spTree>
    <p:extLst>
      <p:ext uri="{BB962C8B-B14F-4D97-AF65-F5344CB8AC3E}">
        <p14:creationId xmlns:p14="http://schemas.microsoft.com/office/powerpoint/2010/main" val="3468332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87DF8F9-DD22-AA7C-1186-329A11FE389A}"/>
              </a:ext>
            </a:extLst>
          </p:cNvPr>
          <p:cNvPicPr>
            <a:picLocks noChangeAspect="1"/>
          </p:cNvPicPr>
          <p:nvPr/>
        </p:nvPicPr>
        <p:blipFill>
          <a:blip r:embed="rId2"/>
          <a:stretch>
            <a:fillRect/>
          </a:stretch>
        </p:blipFill>
        <p:spPr>
          <a:xfrm>
            <a:off x="293298" y="1457864"/>
            <a:ext cx="9273396" cy="3812875"/>
          </a:xfrm>
          <a:prstGeom prst="rect">
            <a:avLst/>
          </a:prstGeom>
        </p:spPr>
      </p:pic>
    </p:spTree>
    <p:extLst>
      <p:ext uri="{BB962C8B-B14F-4D97-AF65-F5344CB8AC3E}">
        <p14:creationId xmlns:p14="http://schemas.microsoft.com/office/powerpoint/2010/main" val="2474394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EC91FC-D342-E0F6-49D1-7681585826BD}"/>
              </a:ext>
            </a:extLst>
          </p:cNvPr>
          <p:cNvPicPr>
            <a:picLocks noChangeAspect="1"/>
          </p:cNvPicPr>
          <p:nvPr/>
        </p:nvPicPr>
        <p:blipFill>
          <a:blip r:embed="rId2"/>
          <a:stretch>
            <a:fillRect/>
          </a:stretch>
        </p:blipFill>
        <p:spPr>
          <a:xfrm>
            <a:off x="491706" y="1319842"/>
            <a:ext cx="9031856" cy="4416723"/>
          </a:xfrm>
          <a:prstGeom prst="rect">
            <a:avLst/>
          </a:prstGeom>
        </p:spPr>
      </p:pic>
    </p:spTree>
    <p:extLst>
      <p:ext uri="{BB962C8B-B14F-4D97-AF65-F5344CB8AC3E}">
        <p14:creationId xmlns:p14="http://schemas.microsoft.com/office/powerpoint/2010/main" val="730658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DA6CB0B-15EB-DC34-1CF3-5FFE109B4920}"/>
              </a:ext>
            </a:extLst>
          </p:cNvPr>
          <p:cNvPicPr>
            <a:picLocks noChangeAspect="1"/>
          </p:cNvPicPr>
          <p:nvPr/>
        </p:nvPicPr>
        <p:blipFill>
          <a:blip r:embed="rId2"/>
          <a:stretch>
            <a:fillRect/>
          </a:stretch>
        </p:blipFill>
        <p:spPr>
          <a:xfrm>
            <a:off x="474454" y="1285336"/>
            <a:ext cx="9023230" cy="4149306"/>
          </a:xfrm>
          <a:prstGeom prst="rect">
            <a:avLst/>
          </a:prstGeom>
        </p:spPr>
      </p:pic>
    </p:spTree>
    <p:extLst>
      <p:ext uri="{BB962C8B-B14F-4D97-AF65-F5344CB8AC3E}">
        <p14:creationId xmlns:p14="http://schemas.microsoft.com/office/powerpoint/2010/main" val="3669522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9289D31-68AC-7F00-0AB9-8DE0E60C15E9}"/>
              </a:ext>
            </a:extLst>
          </p:cNvPr>
          <p:cNvPicPr>
            <a:picLocks noChangeAspect="1"/>
          </p:cNvPicPr>
          <p:nvPr/>
        </p:nvPicPr>
        <p:blipFill>
          <a:blip r:embed="rId2"/>
          <a:stretch>
            <a:fillRect/>
          </a:stretch>
        </p:blipFill>
        <p:spPr>
          <a:xfrm>
            <a:off x="543464" y="1069675"/>
            <a:ext cx="8945592" cy="4295955"/>
          </a:xfrm>
          <a:prstGeom prst="rect">
            <a:avLst/>
          </a:prstGeom>
        </p:spPr>
      </p:pic>
    </p:spTree>
    <p:extLst>
      <p:ext uri="{BB962C8B-B14F-4D97-AF65-F5344CB8AC3E}">
        <p14:creationId xmlns:p14="http://schemas.microsoft.com/office/powerpoint/2010/main" val="1090430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31652"/>
            <a:ext cx="8596668" cy="1233577"/>
          </a:xfrm>
        </p:spPr>
        <p:txBody>
          <a:bodyPr>
            <a:normAutofit/>
          </a:bodyPr>
          <a:lstStyle/>
          <a:p>
            <a:r>
              <a:rPr lang="en-US" sz="3200" dirty="0"/>
              <a:t>Alternatives to “Regular” Disability Insurance</a:t>
            </a:r>
          </a:p>
        </p:txBody>
      </p:sp>
      <p:sp>
        <p:nvSpPr>
          <p:cNvPr id="3" name="Content Placeholder 2"/>
          <p:cNvSpPr>
            <a:spLocks noGrp="1"/>
          </p:cNvSpPr>
          <p:nvPr>
            <p:ph idx="1"/>
          </p:nvPr>
        </p:nvSpPr>
        <p:spPr>
          <a:xfrm>
            <a:off x="677334" y="2165229"/>
            <a:ext cx="8596668" cy="3552162"/>
          </a:xfrm>
        </p:spPr>
        <p:txBody>
          <a:bodyPr>
            <a:normAutofit fontScale="92500" lnSpcReduction="20000"/>
          </a:bodyPr>
          <a:lstStyle/>
          <a:p>
            <a:pPr>
              <a:buFont typeface="Arial" panose="020B0604020202020204" pitchFamily="34" charset="0"/>
              <a:buChar char="•"/>
            </a:pPr>
            <a:r>
              <a:rPr lang="en-US" sz="3600" dirty="0"/>
              <a:t>Short Term Disability Insurance</a:t>
            </a:r>
          </a:p>
          <a:p>
            <a:pPr>
              <a:buFont typeface="Arial" panose="020B0604020202020204" pitchFamily="34" charset="0"/>
              <a:buChar char="•"/>
            </a:pPr>
            <a:r>
              <a:rPr lang="en-US" sz="3600" dirty="0"/>
              <a:t>Accident Only Disability Insurance</a:t>
            </a:r>
          </a:p>
          <a:p>
            <a:pPr>
              <a:buFont typeface="Arial" panose="020B0604020202020204" pitchFamily="34" charset="0"/>
              <a:buChar char="•"/>
            </a:pPr>
            <a:r>
              <a:rPr lang="en-US" sz="3600" dirty="0"/>
              <a:t>Accidental Death Life Insurance with Accidental Disability Insurance Rider</a:t>
            </a:r>
          </a:p>
          <a:p>
            <a:pPr>
              <a:buFont typeface="Arial" panose="020B0604020202020204" pitchFamily="34" charset="0"/>
              <a:buChar char="•"/>
            </a:pPr>
            <a:r>
              <a:rPr lang="en-US" sz="3600" dirty="0"/>
              <a:t>Disability Insurance Rider on Term Insurance</a:t>
            </a:r>
          </a:p>
          <a:p>
            <a:pPr>
              <a:buFont typeface="Arial" panose="020B0604020202020204" pitchFamily="34" charset="0"/>
              <a:buChar char="•"/>
            </a:pPr>
            <a:r>
              <a:rPr lang="en-US" sz="3600" dirty="0"/>
              <a:t>Critical Illness Insurance</a:t>
            </a:r>
          </a:p>
          <a:p>
            <a:pPr>
              <a:buFont typeface="Arial" panose="020B0604020202020204" pitchFamily="34" charset="0"/>
              <a:buChar char="•"/>
            </a:pPr>
            <a:endParaRPr lang="en-US" sz="3600" dirty="0"/>
          </a:p>
          <a:p>
            <a:pPr>
              <a:buFont typeface="Arial" panose="020B0604020202020204" pitchFamily="34" charset="0"/>
              <a:buChar char="•"/>
            </a:pPr>
            <a:endParaRPr lang="en-US" sz="3600" dirty="0"/>
          </a:p>
        </p:txBody>
      </p:sp>
    </p:spTree>
    <p:extLst>
      <p:ext uri="{BB962C8B-B14F-4D97-AF65-F5344CB8AC3E}">
        <p14:creationId xmlns:p14="http://schemas.microsoft.com/office/powerpoint/2010/main" val="3015396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5819"/>
          </a:xfrm>
        </p:spPr>
        <p:txBody>
          <a:bodyPr>
            <a:normAutofit fontScale="90000"/>
          </a:bodyPr>
          <a:lstStyle/>
          <a:p>
            <a:r>
              <a:rPr lang="en-US" sz="2800" dirty="0"/>
              <a:t>Short Term Disability Insurance</a:t>
            </a:r>
            <a:br>
              <a:rPr lang="en-US" sz="2800" dirty="0"/>
            </a:br>
            <a:r>
              <a:rPr lang="en-US" sz="2800" dirty="0"/>
              <a:t>(</a:t>
            </a:r>
            <a:r>
              <a:rPr lang="en-US" sz="2800" dirty="0" err="1"/>
              <a:t>Assurity</a:t>
            </a:r>
            <a:r>
              <a:rPr lang="en-US" sz="2800" dirty="0"/>
              <a:t> Income Protection Disability Insurance)</a:t>
            </a:r>
            <a:br>
              <a:rPr lang="en-US" sz="2800" dirty="0"/>
            </a:br>
            <a:endParaRPr lang="en-US" sz="2800" dirty="0"/>
          </a:p>
        </p:txBody>
      </p:sp>
      <p:sp>
        <p:nvSpPr>
          <p:cNvPr id="3" name="Content Placeholder 2"/>
          <p:cNvSpPr>
            <a:spLocks noGrp="1"/>
          </p:cNvSpPr>
          <p:nvPr>
            <p:ph idx="1"/>
          </p:nvPr>
        </p:nvSpPr>
        <p:spPr>
          <a:xfrm>
            <a:off x="677334" y="1618291"/>
            <a:ext cx="8596668" cy="4423071"/>
          </a:xfrm>
        </p:spPr>
        <p:txBody>
          <a:bodyPr>
            <a:normAutofit/>
          </a:bodyPr>
          <a:lstStyle/>
          <a:p>
            <a:pPr>
              <a:buFont typeface="Arial" panose="020B0604020202020204" pitchFamily="34" charset="0"/>
              <a:buChar char="•"/>
            </a:pPr>
            <a:r>
              <a:rPr lang="en-US" sz="2400" dirty="0"/>
              <a:t>Short term disability insurance with a benefit period of two years or less (13 weeks, 26 weeks, 1-year, 2-year</a:t>
            </a:r>
          </a:p>
          <a:p>
            <a:pPr>
              <a:buFont typeface="Arial" panose="020B0604020202020204" pitchFamily="34" charset="0"/>
              <a:buChar char="•"/>
            </a:pPr>
            <a:r>
              <a:rPr lang="en-US" sz="2400" dirty="0"/>
              <a:t>Benefit pays out weekly</a:t>
            </a:r>
          </a:p>
          <a:p>
            <a:pPr>
              <a:buFont typeface="Arial" panose="020B0604020202020204" pitchFamily="34" charset="0"/>
              <a:buChar char="•"/>
            </a:pPr>
            <a:r>
              <a:rPr lang="en-US" sz="2400" dirty="0"/>
              <a:t>If paid with post-tax dollars, benefit is tax free</a:t>
            </a:r>
          </a:p>
          <a:p>
            <a:pPr>
              <a:buFont typeface="Arial" panose="020B0604020202020204" pitchFamily="34" charset="0"/>
              <a:buChar char="•"/>
            </a:pPr>
            <a:r>
              <a:rPr lang="en-US" sz="2400" dirty="0"/>
              <a:t>Max weekly benefits for Self-Employed is $50-$600</a:t>
            </a:r>
          </a:p>
          <a:p>
            <a:pPr>
              <a:buFont typeface="Arial" panose="020B0604020202020204" pitchFamily="34" charset="0"/>
              <a:buChar char="•"/>
            </a:pPr>
            <a:r>
              <a:rPr lang="en-US" sz="2400" dirty="0"/>
              <a:t>Max weekly benefits for W-2 Employees is $50-$1,000</a:t>
            </a:r>
          </a:p>
          <a:p>
            <a:pPr>
              <a:buFont typeface="Arial" panose="020B0604020202020204" pitchFamily="34" charset="0"/>
              <a:buChar char="•"/>
            </a:pPr>
            <a:r>
              <a:rPr lang="en-US" sz="2400" dirty="0"/>
              <a:t>No income verification</a:t>
            </a:r>
          </a:p>
          <a:p>
            <a:pPr>
              <a:buFont typeface="Arial" panose="020B0604020202020204" pitchFamily="34" charset="0"/>
              <a:buChar char="•"/>
            </a:pPr>
            <a:r>
              <a:rPr lang="en-US" sz="2400" dirty="0"/>
              <a:t>No medical exams</a:t>
            </a:r>
          </a:p>
          <a:p>
            <a:pPr marL="0" indent="0">
              <a:buNone/>
            </a:pPr>
            <a:endParaRPr lang="en-US" sz="2000" dirty="0"/>
          </a:p>
        </p:txBody>
      </p:sp>
    </p:spTree>
    <p:extLst>
      <p:ext uri="{BB962C8B-B14F-4D97-AF65-F5344CB8AC3E}">
        <p14:creationId xmlns:p14="http://schemas.microsoft.com/office/powerpoint/2010/main" val="2523707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a:bodyPr>
          <a:lstStyle/>
          <a:p>
            <a:r>
              <a:rPr lang="en-US" sz="2800" dirty="0" err="1"/>
              <a:t>Assurity</a:t>
            </a:r>
            <a:r>
              <a:rPr lang="en-US" sz="2800" dirty="0"/>
              <a:t> Income Protection Disability Insurance</a:t>
            </a:r>
            <a:br>
              <a:rPr lang="en-US" sz="2800" dirty="0"/>
            </a:br>
            <a:r>
              <a:rPr lang="en-US" sz="2800" dirty="0"/>
              <a:t>35 year old female, $500/month weekly benefit,</a:t>
            </a:r>
            <a:br>
              <a:rPr lang="en-US" sz="2800" dirty="0"/>
            </a:br>
            <a:r>
              <a:rPr lang="en-US" sz="2800" dirty="0"/>
              <a:t>14 day elimination period, 3A</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5" name="Picture 4">
            <a:extLst>
              <a:ext uri="{FF2B5EF4-FFF2-40B4-BE49-F238E27FC236}">
                <a16:creationId xmlns:a16="http://schemas.microsoft.com/office/drawing/2014/main" id="{4EFF31A6-CF75-7CB7-8233-4D3226942A0B}"/>
              </a:ext>
            </a:extLst>
          </p:cNvPr>
          <p:cNvPicPr>
            <a:picLocks noChangeAspect="1"/>
          </p:cNvPicPr>
          <p:nvPr/>
        </p:nvPicPr>
        <p:blipFill>
          <a:blip r:embed="rId3"/>
          <a:stretch>
            <a:fillRect/>
          </a:stretch>
        </p:blipFill>
        <p:spPr>
          <a:xfrm>
            <a:off x="505813" y="2274138"/>
            <a:ext cx="8707198" cy="4135288"/>
          </a:xfrm>
          <a:prstGeom prst="rect">
            <a:avLst/>
          </a:prstGeom>
        </p:spPr>
      </p:pic>
    </p:spTree>
    <p:extLst>
      <p:ext uri="{BB962C8B-B14F-4D97-AF65-F5344CB8AC3E}">
        <p14:creationId xmlns:p14="http://schemas.microsoft.com/office/powerpoint/2010/main" val="2291611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a:bodyPr>
          <a:lstStyle/>
          <a:p>
            <a:r>
              <a:rPr lang="en-US" sz="2800" dirty="0" err="1"/>
              <a:t>Assurity</a:t>
            </a:r>
            <a:r>
              <a:rPr lang="en-US" sz="2800" dirty="0"/>
              <a:t> Income Protection Disability Insurance</a:t>
            </a:r>
            <a:br>
              <a:rPr lang="en-US" sz="2800" dirty="0"/>
            </a:br>
            <a:r>
              <a:rPr lang="en-US" sz="2800" dirty="0"/>
              <a:t>35 year old male, $500/month weekly benefit,</a:t>
            </a:r>
            <a:br>
              <a:rPr lang="en-US" sz="2800" dirty="0"/>
            </a:br>
            <a:r>
              <a:rPr lang="en-US" sz="2800" dirty="0"/>
              <a:t>14 day elimination period, 3A</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10" name="Picture 9">
            <a:extLst>
              <a:ext uri="{FF2B5EF4-FFF2-40B4-BE49-F238E27FC236}">
                <a16:creationId xmlns:a16="http://schemas.microsoft.com/office/drawing/2014/main" id="{E86EFAEE-B49F-06FF-65A0-BD3A53AC5BB5}"/>
              </a:ext>
            </a:extLst>
          </p:cNvPr>
          <p:cNvPicPr>
            <a:picLocks noChangeAspect="1"/>
          </p:cNvPicPr>
          <p:nvPr/>
        </p:nvPicPr>
        <p:blipFill>
          <a:blip r:embed="rId3"/>
          <a:stretch>
            <a:fillRect/>
          </a:stretch>
        </p:blipFill>
        <p:spPr>
          <a:xfrm>
            <a:off x="595222" y="2044460"/>
            <a:ext cx="8366705" cy="4123427"/>
          </a:xfrm>
          <a:prstGeom prst="rect">
            <a:avLst/>
          </a:prstGeom>
        </p:spPr>
      </p:pic>
    </p:spTree>
    <p:extLst>
      <p:ext uri="{BB962C8B-B14F-4D97-AF65-F5344CB8AC3E}">
        <p14:creationId xmlns:p14="http://schemas.microsoft.com/office/powerpoint/2010/main" val="3088458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5819"/>
          </a:xfrm>
        </p:spPr>
        <p:txBody>
          <a:bodyPr>
            <a:noAutofit/>
          </a:bodyPr>
          <a:lstStyle/>
          <a:p>
            <a:r>
              <a:rPr lang="en-US" sz="2000" dirty="0"/>
              <a:t>Accident Only Disability Insurance</a:t>
            </a:r>
            <a:br>
              <a:rPr lang="en-US" sz="2000" dirty="0"/>
            </a:br>
            <a:r>
              <a:rPr lang="en-US" sz="2000" dirty="0"/>
              <a:t>(</a:t>
            </a:r>
            <a:r>
              <a:rPr lang="en-US" sz="2000" dirty="0" err="1"/>
              <a:t>Assurity</a:t>
            </a:r>
            <a:r>
              <a:rPr lang="en-US" sz="2000" dirty="0"/>
              <a:t> Income Protection Accident Only Disability Insurance)</a:t>
            </a:r>
            <a:br>
              <a:rPr lang="en-US" sz="2000" dirty="0"/>
            </a:br>
            <a:endParaRPr lang="en-US" sz="2000" dirty="0"/>
          </a:p>
        </p:txBody>
      </p:sp>
      <p:sp>
        <p:nvSpPr>
          <p:cNvPr id="3" name="Content Placeholder 2"/>
          <p:cNvSpPr>
            <a:spLocks noGrp="1"/>
          </p:cNvSpPr>
          <p:nvPr>
            <p:ph idx="1"/>
          </p:nvPr>
        </p:nvSpPr>
        <p:spPr>
          <a:xfrm>
            <a:off x="677334" y="1618291"/>
            <a:ext cx="8596668" cy="4423071"/>
          </a:xfrm>
        </p:spPr>
        <p:txBody>
          <a:bodyPr>
            <a:normAutofit/>
          </a:bodyPr>
          <a:lstStyle/>
          <a:p>
            <a:pPr>
              <a:buFont typeface="Arial" panose="020B0604020202020204" pitchFamily="34" charset="0"/>
              <a:buChar char="•"/>
            </a:pPr>
            <a:r>
              <a:rPr lang="en-US" sz="2400" dirty="0"/>
              <a:t>Short term disability insurance is a disability insurance policy with a benefit period of two years or less (13 weeks, 26 weeks, 1-year, 2-year</a:t>
            </a:r>
          </a:p>
          <a:p>
            <a:pPr>
              <a:buFont typeface="Arial" panose="020B0604020202020204" pitchFamily="34" charset="0"/>
              <a:buChar char="•"/>
            </a:pPr>
            <a:r>
              <a:rPr lang="en-US" sz="2400" dirty="0"/>
              <a:t>Benefit pays out weekly</a:t>
            </a:r>
          </a:p>
          <a:p>
            <a:pPr>
              <a:buFont typeface="Arial" panose="020B0604020202020204" pitchFamily="34" charset="0"/>
              <a:buChar char="•"/>
            </a:pPr>
            <a:r>
              <a:rPr lang="en-US" sz="2400" dirty="0"/>
              <a:t>If paid with post-tax dollars, benefit is tax free</a:t>
            </a:r>
          </a:p>
          <a:p>
            <a:pPr>
              <a:buFont typeface="Arial" panose="020B0604020202020204" pitchFamily="34" charset="0"/>
              <a:buChar char="•"/>
            </a:pPr>
            <a:r>
              <a:rPr lang="en-US" sz="2400" dirty="0"/>
              <a:t>Max weekly benefits for Self-Employed is $50-$600</a:t>
            </a:r>
          </a:p>
          <a:p>
            <a:pPr>
              <a:buFont typeface="Arial" panose="020B0604020202020204" pitchFamily="34" charset="0"/>
              <a:buChar char="•"/>
            </a:pPr>
            <a:r>
              <a:rPr lang="en-US" sz="2400" dirty="0"/>
              <a:t>Max weekly benefits for W-2 Employees is $50-$1,000</a:t>
            </a:r>
          </a:p>
          <a:p>
            <a:pPr>
              <a:buFont typeface="Arial" panose="020B0604020202020204" pitchFamily="34" charset="0"/>
              <a:buChar char="•"/>
            </a:pPr>
            <a:r>
              <a:rPr lang="en-US" sz="2400" dirty="0"/>
              <a:t>No income verification</a:t>
            </a:r>
          </a:p>
          <a:p>
            <a:pPr>
              <a:buFont typeface="Arial" panose="020B0604020202020204" pitchFamily="34" charset="0"/>
              <a:buChar char="•"/>
            </a:pPr>
            <a:r>
              <a:rPr lang="en-US" sz="2400" dirty="0"/>
              <a:t>No medical exams</a:t>
            </a:r>
          </a:p>
          <a:p>
            <a:pPr marL="0" indent="0">
              <a:buNone/>
            </a:pPr>
            <a:endParaRPr lang="en-US" sz="2000" dirty="0"/>
          </a:p>
        </p:txBody>
      </p:sp>
    </p:spTree>
    <p:extLst>
      <p:ext uri="{BB962C8B-B14F-4D97-AF65-F5344CB8AC3E}">
        <p14:creationId xmlns:p14="http://schemas.microsoft.com/office/powerpoint/2010/main" val="1829357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Agenda</a:t>
            </a:r>
          </a:p>
        </p:txBody>
      </p:sp>
      <p:sp>
        <p:nvSpPr>
          <p:cNvPr id="3" name="Content Placeholder 2"/>
          <p:cNvSpPr>
            <a:spLocks noGrp="1"/>
          </p:cNvSpPr>
          <p:nvPr>
            <p:ph idx="1"/>
          </p:nvPr>
        </p:nvSpPr>
        <p:spPr>
          <a:xfrm>
            <a:off x="509383" y="1270000"/>
            <a:ext cx="8596668" cy="3880773"/>
          </a:xfrm>
        </p:spPr>
        <p:txBody>
          <a:bodyPr>
            <a:normAutofit fontScale="77500" lnSpcReduction="20000"/>
          </a:bodyPr>
          <a:lstStyle/>
          <a:p>
            <a:pPr>
              <a:buFont typeface="Arial" panose="020B0604020202020204" pitchFamily="34" charset="0"/>
              <a:buChar char="•"/>
            </a:pPr>
            <a:r>
              <a:rPr lang="en-US" sz="2800" dirty="0"/>
              <a:t>Why do people need income protection?</a:t>
            </a:r>
          </a:p>
          <a:p>
            <a:pPr>
              <a:buFont typeface="Arial" panose="020B0604020202020204" pitchFamily="34" charset="0"/>
              <a:buChar char="•"/>
            </a:pPr>
            <a:r>
              <a:rPr lang="en-US" sz="2800" dirty="0"/>
              <a:t>What is disability insurance</a:t>
            </a:r>
          </a:p>
          <a:p>
            <a:pPr>
              <a:buFont typeface="Arial" panose="020B0604020202020204" pitchFamily="34" charset="0"/>
              <a:buChar char="•"/>
            </a:pPr>
            <a:r>
              <a:rPr lang="en-US" sz="2800" dirty="0"/>
              <a:t>Alternatives to disability insurance</a:t>
            </a:r>
          </a:p>
          <a:p>
            <a:pPr>
              <a:buFont typeface="Arial" panose="020B0604020202020204" pitchFamily="34" charset="0"/>
              <a:buChar char="•"/>
            </a:pPr>
            <a:r>
              <a:rPr lang="en-US" sz="2800" dirty="0"/>
              <a:t>Short Term Disability Insurance</a:t>
            </a:r>
          </a:p>
          <a:p>
            <a:pPr>
              <a:buFont typeface="Arial" panose="020B0604020202020204" pitchFamily="34" charset="0"/>
              <a:buChar char="•"/>
            </a:pPr>
            <a:r>
              <a:rPr lang="en-US" sz="2800" dirty="0"/>
              <a:t>Accident Only Disability Insurance</a:t>
            </a:r>
          </a:p>
          <a:p>
            <a:pPr>
              <a:buFont typeface="Arial" panose="020B0604020202020204" pitchFamily="34" charset="0"/>
              <a:buChar char="•"/>
            </a:pPr>
            <a:r>
              <a:rPr lang="en-US" sz="2800" dirty="0"/>
              <a:t>Accidental Death Life Insurance with Accidental Disability Insurance Rider</a:t>
            </a:r>
          </a:p>
          <a:p>
            <a:pPr>
              <a:buFont typeface="Arial" panose="020B0604020202020204" pitchFamily="34" charset="0"/>
              <a:buChar char="•"/>
            </a:pPr>
            <a:r>
              <a:rPr lang="en-US" sz="2800" dirty="0"/>
              <a:t>Disability Insurance Rider on Term Insurance</a:t>
            </a:r>
          </a:p>
          <a:p>
            <a:pPr>
              <a:buFont typeface="Arial" panose="020B0604020202020204" pitchFamily="34" charset="0"/>
              <a:buChar char="•"/>
            </a:pPr>
            <a:r>
              <a:rPr lang="en-US" sz="2800" dirty="0"/>
              <a:t>Critical Illness Insurance</a:t>
            </a:r>
          </a:p>
          <a:p>
            <a:pPr>
              <a:buFont typeface="Arial" panose="020B0604020202020204" pitchFamily="34" charset="0"/>
              <a:buChar char="•"/>
            </a:pPr>
            <a:r>
              <a:rPr lang="en-US" sz="2800" dirty="0"/>
              <a:t>Questions?</a:t>
            </a:r>
          </a:p>
        </p:txBody>
      </p:sp>
    </p:spTree>
    <p:extLst>
      <p:ext uri="{BB962C8B-B14F-4D97-AF65-F5344CB8AC3E}">
        <p14:creationId xmlns:p14="http://schemas.microsoft.com/office/powerpoint/2010/main" val="3193190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fontScale="90000"/>
          </a:bodyPr>
          <a:lstStyle/>
          <a:p>
            <a:r>
              <a:rPr lang="en-US" sz="2800" dirty="0" err="1"/>
              <a:t>Assurity</a:t>
            </a:r>
            <a:r>
              <a:rPr lang="en-US" sz="2800" dirty="0"/>
              <a:t> Income Protection Accident Only Disability Insurance</a:t>
            </a:r>
            <a:br>
              <a:rPr lang="en-US" sz="2800" dirty="0"/>
            </a:br>
            <a:r>
              <a:rPr lang="en-US" sz="2800" dirty="0"/>
              <a:t>35 year old female, $500/month weekly benefit,</a:t>
            </a:r>
            <a:br>
              <a:rPr lang="en-US" sz="2800" dirty="0"/>
            </a:br>
            <a:r>
              <a:rPr lang="en-US" sz="2800" dirty="0"/>
              <a:t>14 day elimination period, 3A</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8" name="Picture 7">
            <a:extLst>
              <a:ext uri="{FF2B5EF4-FFF2-40B4-BE49-F238E27FC236}">
                <a16:creationId xmlns:a16="http://schemas.microsoft.com/office/drawing/2014/main" id="{6F00F7D4-2E23-9FB6-B356-A41CCE6815DF}"/>
              </a:ext>
            </a:extLst>
          </p:cNvPr>
          <p:cNvPicPr>
            <a:picLocks noChangeAspect="1"/>
          </p:cNvPicPr>
          <p:nvPr/>
        </p:nvPicPr>
        <p:blipFill>
          <a:blip r:embed="rId3"/>
          <a:stretch>
            <a:fillRect/>
          </a:stretch>
        </p:blipFill>
        <p:spPr>
          <a:xfrm>
            <a:off x="560537" y="2257784"/>
            <a:ext cx="8596668" cy="3990615"/>
          </a:xfrm>
          <a:prstGeom prst="rect">
            <a:avLst/>
          </a:prstGeom>
        </p:spPr>
      </p:pic>
    </p:spTree>
    <p:extLst>
      <p:ext uri="{BB962C8B-B14F-4D97-AF65-F5344CB8AC3E}">
        <p14:creationId xmlns:p14="http://schemas.microsoft.com/office/powerpoint/2010/main" val="1758509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fontScale="90000"/>
          </a:bodyPr>
          <a:lstStyle/>
          <a:p>
            <a:r>
              <a:rPr lang="en-US" sz="2800" dirty="0" err="1"/>
              <a:t>Assurity</a:t>
            </a:r>
            <a:r>
              <a:rPr lang="en-US" sz="2800" dirty="0"/>
              <a:t> Income Protection Accident Only Disability Insurance</a:t>
            </a:r>
            <a:br>
              <a:rPr lang="en-US" sz="2800" dirty="0"/>
            </a:br>
            <a:r>
              <a:rPr lang="en-US" sz="2800" dirty="0"/>
              <a:t>35 year old male, $500/month weekly benefit,</a:t>
            </a:r>
            <a:br>
              <a:rPr lang="en-US" sz="2800" dirty="0"/>
            </a:br>
            <a:r>
              <a:rPr lang="en-US" sz="2800" dirty="0"/>
              <a:t>14 day elimination period, 3A</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5" name="Picture 4">
            <a:extLst>
              <a:ext uri="{FF2B5EF4-FFF2-40B4-BE49-F238E27FC236}">
                <a16:creationId xmlns:a16="http://schemas.microsoft.com/office/drawing/2014/main" id="{6F3E35C5-300A-7C93-0DF2-39BBE7D31DD2}"/>
              </a:ext>
            </a:extLst>
          </p:cNvPr>
          <p:cNvPicPr>
            <a:picLocks noChangeAspect="1"/>
          </p:cNvPicPr>
          <p:nvPr/>
        </p:nvPicPr>
        <p:blipFill>
          <a:blip r:embed="rId3"/>
          <a:stretch>
            <a:fillRect/>
          </a:stretch>
        </p:blipFill>
        <p:spPr>
          <a:xfrm>
            <a:off x="482000" y="2417822"/>
            <a:ext cx="8792001" cy="3830578"/>
          </a:xfrm>
          <a:prstGeom prst="rect">
            <a:avLst/>
          </a:prstGeom>
        </p:spPr>
      </p:pic>
    </p:spTree>
    <p:extLst>
      <p:ext uri="{BB962C8B-B14F-4D97-AF65-F5344CB8AC3E}">
        <p14:creationId xmlns:p14="http://schemas.microsoft.com/office/powerpoint/2010/main" val="1691290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08691"/>
          </a:xfrm>
        </p:spPr>
        <p:txBody>
          <a:bodyPr>
            <a:normAutofit fontScale="90000"/>
          </a:bodyPr>
          <a:lstStyle/>
          <a:p>
            <a:r>
              <a:rPr lang="en-US" sz="2800" dirty="0"/>
              <a:t>Accidental Death Life Insurance with Accidental Disability Insurance Rider (</a:t>
            </a:r>
            <a:r>
              <a:rPr lang="en-US" sz="2800" dirty="0" err="1"/>
              <a:t>Assurity</a:t>
            </a:r>
            <a:r>
              <a:rPr lang="en-US" sz="2800" dirty="0"/>
              <a:t> Accidental Death Plus)</a:t>
            </a:r>
            <a:br>
              <a:rPr lang="en-US" sz="2800" dirty="0"/>
            </a:br>
            <a:endParaRPr lang="en-US" sz="2800" dirty="0"/>
          </a:p>
        </p:txBody>
      </p:sp>
      <p:sp>
        <p:nvSpPr>
          <p:cNvPr id="3" name="Content Placeholder 2"/>
          <p:cNvSpPr>
            <a:spLocks noGrp="1"/>
          </p:cNvSpPr>
          <p:nvPr>
            <p:ph idx="1"/>
          </p:nvPr>
        </p:nvSpPr>
        <p:spPr>
          <a:xfrm>
            <a:off x="677334" y="1618291"/>
            <a:ext cx="8596668" cy="4423071"/>
          </a:xfrm>
        </p:spPr>
        <p:txBody>
          <a:bodyPr>
            <a:normAutofit lnSpcReduction="10000"/>
          </a:bodyPr>
          <a:lstStyle/>
          <a:p>
            <a:pPr>
              <a:buFont typeface="Arial" panose="020B0604020202020204" pitchFamily="34" charset="0"/>
              <a:buChar char="•"/>
            </a:pPr>
            <a:r>
              <a:rPr lang="en-US" sz="2400" dirty="0"/>
              <a:t>Pays when an accidental death results from any covered accident</a:t>
            </a:r>
          </a:p>
          <a:p>
            <a:pPr>
              <a:buFont typeface="Arial" panose="020B0604020202020204" pitchFamily="34" charset="0"/>
              <a:buChar char="•"/>
            </a:pPr>
            <a:r>
              <a:rPr lang="en-US" sz="2400" dirty="0"/>
              <a:t>Guaranteed renewable to age 80 or term periods of 5, 7,10, 15, 20, or 30 years</a:t>
            </a:r>
          </a:p>
          <a:p>
            <a:pPr>
              <a:buFont typeface="Arial" panose="020B0604020202020204" pitchFamily="34" charset="0"/>
              <a:buChar char="•"/>
            </a:pPr>
            <a:r>
              <a:rPr lang="en-US" sz="2400" dirty="0"/>
              <a:t>Benefit amounts from $5,000-$350,000</a:t>
            </a:r>
          </a:p>
          <a:p>
            <a:pPr>
              <a:buFont typeface="Arial" panose="020B0604020202020204" pitchFamily="34" charset="0"/>
              <a:buChar char="•"/>
            </a:pPr>
            <a:r>
              <a:rPr lang="en-US" sz="2400" dirty="0"/>
              <a:t>Disability rider</a:t>
            </a:r>
          </a:p>
          <a:p>
            <a:pPr>
              <a:buFont typeface="Arial" panose="020B0604020202020204" pitchFamily="34" charset="0"/>
              <a:buChar char="•"/>
            </a:pPr>
            <a:r>
              <a:rPr lang="en-US" sz="2400" dirty="0"/>
              <a:t>Elimination period-90 days</a:t>
            </a:r>
          </a:p>
          <a:p>
            <a:pPr>
              <a:buFont typeface="Arial" panose="020B0604020202020204" pitchFamily="34" charset="0"/>
              <a:buChar char="•"/>
            </a:pPr>
            <a:r>
              <a:rPr lang="en-US" sz="2400" dirty="0"/>
              <a:t>Benefit Period-2 years</a:t>
            </a:r>
          </a:p>
          <a:p>
            <a:pPr>
              <a:buFont typeface="Arial" panose="020B0604020202020204" pitchFamily="34" charset="0"/>
              <a:buChar char="•"/>
            </a:pPr>
            <a:r>
              <a:rPr lang="en-US" sz="2400" dirty="0"/>
              <a:t>Maximum issue is lesser of $3,000/month or 1.5% of base policy</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536714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fontScale="90000"/>
          </a:bodyPr>
          <a:lstStyle/>
          <a:p>
            <a:r>
              <a:rPr lang="en-US" sz="2800" dirty="0" err="1"/>
              <a:t>Assurity</a:t>
            </a:r>
            <a:r>
              <a:rPr lang="en-US" sz="2800" dirty="0"/>
              <a:t> Accidental Death Insurance Plus</a:t>
            </a:r>
            <a:br>
              <a:rPr lang="en-US" sz="2800" dirty="0"/>
            </a:br>
            <a:r>
              <a:rPr lang="en-US" sz="2800" dirty="0"/>
              <a:t>35 year old female, $250,000, To Age 80, $3,000</a:t>
            </a:r>
            <a:br>
              <a:rPr lang="en-US" sz="2800" dirty="0"/>
            </a:br>
            <a:r>
              <a:rPr lang="en-US" sz="2800" dirty="0"/>
              <a:t>month Accident-Only Disability Income Rider</a:t>
            </a:r>
            <a:br>
              <a:rPr lang="en-US" sz="2800" dirty="0"/>
            </a:br>
            <a:r>
              <a:rPr lang="en-US" sz="2800" dirty="0"/>
              <a:t>90 day elimination period, 2 years benefit period, 3A</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6" name="Picture 5">
            <a:extLst>
              <a:ext uri="{FF2B5EF4-FFF2-40B4-BE49-F238E27FC236}">
                <a16:creationId xmlns:a16="http://schemas.microsoft.com/office/drawing/2014/main" id="{5CC24EBE-340A-171B-7357-9D2032F11402}"/>
              </a:ext>
            </a:extLst>
          </p:cNvPr>
          <p:cNvPicPr>
            <a:picLocks noChangeAspect="1"/>
          </p:cNvPicPr>
          <p:nvPr/>
        </p:nvPicPr>
        <p:blipFill>
          <a:blip r:embed="rId3"/>
          <a:stretch>
            <a:fillRect/>
          </a:stretch>
        </p:blipFill>
        <p:spPr>
          <a:xfrm>
            <a:off x="357074" y="2481620"/>
            <a:ext cx="9020445" cy="3559741"/>
          </a:xfrm>
          <a:prstGeom prst="rect">
            <a:avLst/>
          </a:prstGeom>
        </p:spPr>
      </p:pic>
    </p:spTree>
    <p:extLst>
      <p:ext uri="{BB962C8B-B14F-4D97-AF65-F5344CB8AC3E}">
        <p14:creationId xmlns:p14="http://schemas.microsoft.com/office/powerpoint/2010/main" val="392052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fontScale="90000"/>
          </a:bodyPr>
          <a:lstStyle/>
          <a:p>
            <a:r>
              <a:rPr lang="en-US" sz="2800" dirty="0" err="1"/>
              <a:t>Assurity</a:t>
            </a:r>
            <a:r>
              <a:rPr lang="en-US" sz="2800" dirty="0"/>
              <a:t> Accidental Death Insurance Plus</a:t>
            </a:r>
            <a:br>
              <a:rPr lang="en-US" sz="2800" dirty="0"/>
            </a:br>
            <a:r>
              <a:rPr lang="en-US" sz="2800" dirty="0"/>
              <a:t>35 year old male, $250,000, To Age 80, $3,000</a:t>
            </a:r>
            <a:br>
              <a:rPr lang="en-US" sz="2800" dirty="0"/>
            </a:br>
            <a:r>
              <a:rPr lang="en-US" sz="2800" dirty="0"/>
              <a:t>month Accident-Only Disability Income Rider</a:t>
            </a:r>
            <a:br>
              <a:rPr lang="en-US" sz="2800" dirty="0"/>
            </a:br>
            <a:r>
              <a:rPr lang="en-US" sz="2800" dirty="0"/>
              <a:t>90 day elimination period, 2 years benefit period, 3A</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5" name="Picture 4">
            <a:extLst>
              <a:ext uri="{FF2B5EF4-FFF2-40B4-BE49-F238E27FC236}">
                <a16:creationId xmlns:a16="http://schemas.microsoft.com/office/drawing/2014/main" id="{F2EC069C-3F11-EF7A-A88B-B3102B0FBCE7}"/>
              </a:ext>
            </a:extLst>
          </p:cNvPr>
          <p:cNvPicPr>
            <a:picLocks noChangeAspect="1"/>
          </p:cNvPicPr>
          <p:nvPr/>
        </p:nvPicPr>
        <p:blipFill>
          <a:blip r:embed="rId3"/>
          <a:stretch>
            <a:fillRect/>
          </a:stretch>
        </p:blipFill>
        <p:spPr>
          <a:xfrm>
            <a:off x="546326" y="2400980"/>
            <a:ext cx="8727676" cy="3640382"/>
          </a:xfrm>
          <a:prstGeom prst="rect">
            <a:avLst/>
          </a:prstGeom>
        </p:spPr>
      </p:pic>
    </p:spTree>
    <p:extLst>
      <p:ext uri="{BB962C8B-B14F-4D97-AF65-F5344CB8AC3E}">
        <p14:creationId xmlns:p14="http://schemas.microsoft.com/office/powerpoint/2010/main" val="3676040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5819"/>
          </a:xfrm>
        </p:spPr>
        <p:txBody>
          <a:bodyPr>
            <a:normAutofit fontScale="90000"/>
          </a:bodyPr>
          <a:lstStyle/>
          <a:p>
            <a:r>
              <a:rPr lang="en-US" sz="2800" dirty="0"/>
              <a:t>Disability Insurance on Term insurance</a:t>
            </a:r>
            <a:br>
              <a:rPr lang="en-US" sz="2800" dirty="0"/>
            </a:br>
            <a:r>
              <a:rPr lang="en-US" sz="2800" dirty="0"/>
              <a:t>(</a:t>
            </a:r>
            <a:r>
              <a:rPr lang="en-US" sz="2800" dirty="0" err="1"/>
              <a:t>Assurity</a:t>
            </a:r>
            <a:r>
              <a:rPr lang="en-US" sz="2800" dirty="0"/>
              <a:t> Start Smart)</a:t>
            </a:r>
            <a:br>
              <a:rPr lang="en-US" sz="2800" dirty="0"/>
            </a:br>
            <a:endParaRPr lang="en-US" sz="2800" dirty="0"/>
          </a:p>
        </p:txBody>
      </p:sp>
      <p:sp>
        <p:nvSpPr>
          <p:cNvPr id="3" name="Content Placeholder 2"/>
          <p:cNvSpPr>
            <a:spLocks noGrp="1"/>
          </p:cNvSpPr>
          <p:nvPr>
            <p:ph idx="1"/>
          </p:nvPr>
        </p:nvSpPr>
        <p:spPr>
          <a:xfrm>
            <a:off x="677334" y="1618291"/>
            <a:ext cx="8596668" cy="4423071"/>
          </a:xfrm>
        </p:spPr>
        <p:txBody>
          <a:bodyPr>
            <a:normAutofit/>
          </a:bodyPr>
          <a:lstStyle/>
          <a:p>
            <a:pPr>
              <a:buFont typeface="Arial" panose="020B0604020202020204" pitchFamily="34" charset="0"/>
              <a:buChar char="•"/>
            </a:pPr>
            <a:r>
              <a:rPr lang="en-US" sz="2000" dirty="0"/>
              <a:t>Term Life Insurance with 10, 15,20, and 30 years</a:t>
            </a:r>
          </a:p>
          <a:p>
            <a:pPr>
              <a:buFont typeface="Arial" panose="020B0604020202020204" pitchFamily="34" charset="0"/>
              <a:buChar char="•"/>
            </a:pPr>
            <a:r>
              <a:rPr lang="en-US" sz="2000" dirty="0"/>
              <a:t>Accelerated underwriting up to $1 million for ages 18-50</a:t>
            </a:r>
          </a:p>
          <a:p>
            <a:pPr>
              <a:buFont typeface="Arial" panose="020B0604020202020204" pitchFamily="34" charset="0"/>
              <a:buChar char="•"/>
            </a:pPr>
            <a:r>
              <a:rPr lang="en-US" sz="2000" dirty="0"/>
              <a:t>Up to $500,000 for ages 51-65</a:t>
            </a:r>
          </a:p>
          <a:p>
            <a:pPr>
              <a:buFont typeface="Arial" panose="020B0604020202020204" pitchFamily="34" charset="0"/>
              <a:buChar char="•"/>
            </a:pPr>
            <a:r>
              <a:rPr lang="en-US" sz="2000" dirty="0"/>
              <a:t>Critical Illness Benefit rider for ages 18-65 and benefit amount of $20,000-$100,000 (not to exceed base policy benefit amount)</a:t>
            </a:r>
          </a:p>
          <a:p>
            <a:pPr>
              <a:buFont typeface="Arial" panose="020B0604020202020204" pitchFamily="34" charset="0"/>
              <a:buChar char="•"/>
            </a:pPr>
            <a:r>
              <a:rPr lang="en-US" sz="2000" dirty="0"/>
              <a:t>Monthly Disability rider for ages 18-60 with elimination period of 90 days with benefit period of 2 </a:t>
            </a:r>
            <a:r>
              <a:rPr lang="en-US" sz="2000" dirty="0" err="1"/>
              <a:t>yrs</a:t>
            </a:r>
            <a:endParaRPr lang="en-US" sz="2000" dirty="0"/>
          </a:p>
          <a:p>
            <a:pPr>
              <a:buFont typeface="Arial" panose="020B0604020202020204" pitchFamily="34" charset="0"/>
              <a:buChar char="•"/>
            </a:pPr>
            <a:r>
              <a:rPr lang="en-US" sz="2000" dirty="0"/>
              <a:t>Benefit amount of $300 through lessor of $3000 or 1.5% of base policy, also limited to 60% of applicant’s gross earned monthly income</a:t>
            </a:r>
          </a:p>
        </p:txBody>
      </p:sp>
    </p:spTree>
    <p:extLst>
      <p:ext uri="{BB962C8B-B14F-4D97-AF65-F5344CB8AC3E}">
        <p14:creationId xmlns:p14="http://schemas.microsoft.com/office/powerpoint/2010/main" val="3349876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fontScale="90000"/>
          </a:bodyPr>
          <a:lstStyle/>
          <a:p>
            <a:r>
              <a:rPr lang="en-US" sz="2800" dirty="0" err="1"/>
              <a:t>Assurity</a:t>
            </a:r>
            <a:r>
              <a:rPr lang="en-US" sz="2800" dirty="0"/>
              <a:t> Start Smart , 35 year old female, $250,000 30-year term, $25,000 critical illness rider, $2,500 month-2 years monthly disability income rider, Preferred Non-tobacco</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6" name="Picture 5">
            <a:extLst>
              <a:ext uri="{FF2B5EF4-FFF2-40B4-BE49-F238E27FC236}">
                <a16:creationId xmlns:a16="http://schemas.microsoft.com/office/drawing/2014/main" id="{178C30E0-8354-3E61-5B4A-366015D8ACB3}"/>
              </a:ext>
            </a:extLst>
          </p:cNvPr>
          <p:cNvPicPr>
            <a:picLocks noChangeAspect="1"/>
          </p:cNvPicPr>
          <p:nvPr/>
        </p:nvPicPr>
        <p:blipFill>
          <a:blip r:embed="rId3"/>
          <a:stretch>
            <a:fillRect/>
          </a:stretch>
        </p:blipFill>
        <p:spPr>
          <a:xfrm>
            <a:off x="677333" y="2228849"/>
            <a:ext cx="8397655" cy="4327225"/>
          </a:xfrm>
          <a:prstGeom prst="rect">
            <a:avLst/>
          </a:prstGeom>
        </p:spPr>
      </p:pic>
    </p:spTree>
    <p:extLst>
      <p:ext uri="{BB962C8B-B14F-4D97-AF65-F5344CB8AC3E}">
        <p14:creationId xmlns:p14="http://schemas.microsoft.com/office/powerpoint/2010/main" val="1824956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fontScale="90000"/>
          </a:bodyPr>
          <a:lstStyle/>
          <a:p>
            <a:r>
              <a:rPr lang="en-US" sz="2800" dirty="0" err="1"/>
              <a:t>Assurity</a:t>
            </a:r>
            <a:r>
              <a:rPr lang="en-US" sz="2800" dirty="0"/>
              <a:t> Start Smart , 35 year old male, $250,000 30-year term, $25,000 critical illness rider, $2,500 month-2 years monthly disability income rider, Preferred Non-tobacco</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8" name="Picture 7">
            <a:extLst>
              <a:ext uri="{FF2B5EF4-FFF2-40B4-BE49-F238E27FC236}">
                <a16:creationId xmlns:a16="http://schemas.microsoft.com/office/drawing/2014/main" id="{091D21CA-2CB6-D374-8810-B0FD0EEB435B}"/>
              </a:ext>
            </a:extLst>
          </p:cNvPr>
          <p:cNvPicPr>
            <a:picLocks noChangeAspect="1"/>
          </p:cNvPicPr>
          <p:nvPr/>
        </p:nvPicPr>
        <p:blipFill>
          <a:blip r:embed="rId3"/>
          <a:stretch>
            <a:fillRect/>
          </a:stretch>
        </p:blipFill>
        <p:spPr>
          <a:xfrm>
            <a:off x="599090" y="1920096"/>
            <a:ext cx="8596668" cy="4601474"/>
          </a:xfrm>
          <a:prstGeom prst="rect">
            <a:avLst/>
          </a:prstGeom>
        </p:spPr>
      </p:pic>
    </p:spTree>
    <p:extLst>
      <p:ext uri="{BB962C8B-B14F-4D97-AF65-F5344CB8AC3E}">
        <p14:creationId xmlns:p14="http://schemas.microsoft.com/office/powerpoint/2010/main" val="1451067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5819"/>
          </a:xfrm>
        </p:spPr>
        <p:txBody>
          <a:bodyPr>
            <a:normAutofit/>
          </a:bodyPr>
          <a:lstStyle/>
          <a:p>
            <a:r>
              <a:rPr lang="en-US" sz="2800" dirty="0"/>
              <a:t>Critical illness insurance</a:t>
            </a:r>
          </a:p>
        </p:txBody>
      </p:sp>
      <p:sp>
        <p:nvSpPr>
          <p:cNvPr id="3" name="Content Placeholder 2"/>
          <p:cNvSpPr>
            <a:spLocks noGrp="1"/>
          </p:cNvSpPr>
          <p:nvPr>
            <p:ph idx="1"/>
          </p:nvPr>
        </p:nvSpPr>
        <p:spPr>
          <a:xfrm>
            <a:off x="677334" y="1618291"/>
            <a:ext cx="8596668" cy="4423071"/>
          </a:xfrm>
        </p:spPr>
        <p:txBody>
          <a:bodyPr>
            <a:normAutofit/>
          </a:bodyPr>
          <a:lstStyle/>
          <a:p>
            <a:pPr>
              <a:buFont typeface="Arial" panose="020B0604020202020204" pitchFamily="34" charset="0"/>
              <a:buChar char="•"/>
            </a:pPr>
            <a:r>
              <a:rPr lang="en-US" sz="2000" dirty="0"/>
              <a:t>CII pays you a lump sum of money upon diagnosis of a covered condition.  The money is yours to use for any purpose, with no restrictions.</a:t>
            </a:r>
          </a:p>
          <a:p>
            <a:pPr>
              <a:buFont typeface="Arial" panose="020B0604020202020204" pitchFamily="34" charset="0"/>
              <a:buChar char="•"/>
            </a:pPr>
            <a:r>
              <a:rPr lang="en-US" sz="2000" dirty="0"/>
              <a:t>Helps you survive financially while physically recovering from a serious illness</a:t>
            </a:r>
          </a:p>
          <a:p>
            <a:pPr>
              <a:buFont typeface="Arial" panose="020B0604020202020204" pitchFamily="34" charset="0"/>
              <a:buChar char="•"/>
            </a:pPr>
            <a:r>
              <a:rPr lang="en-US" sz="2000" dirty="0"/>
              <a:t>Covered Conditions include: heart attack, coronary artery bypass surgery, angioplasty, stroke, invasive cancer, non-invasive cancer, kidney (renal) failure, major organ transplant, advanced Alzheimer’s disease, paralysis, coma</a:t>
            </a:r>
          </a:p>
          <a:p>
            <a:pPr>
              <a:buFont typeface="Arial" panose="020B0604020202020204" pitchFamily="34" charset="0"/>
              <a:buChar char="•"/>
            </a:pPr>
            <a:r>
              <a:rPr lang="en-US" sz="2000" dirty="0"/>
              <a:t>Simplified underwriting benefit amounts from $5,000-$75,000</a:t>
            </a:r>
          </a:p>
          <a:p>
            <a:pPr>
              <a:buFont typeface="Arial" panose="020B0604020202020204" pitchFamily="34" charset="0"/>
              <a:buChar char="•"/>
            </a:pPr>
            <a:r>
              <a:rPr lang="en-US" sz="2000" dirty="0"/>
              <a:t>Benefit amount reduced by 50% at age 70</a:t>
            </a:r>
          </a:p>
          <a:p>
            <a:pPr>
              <a:buFont typeface="Arial" panose="020B0604020202020204" pitchFamily="34" charset="0"/>
              <a:buChar char="•"/>
            </a:pPr>
            <a:r>
              <a:rPr lang="en-US" sz="2000" dirty="0"/>
              <a:t>Renewability guaranteed for life</a:t>
            </a:r>
          </a:p>
        </p:txBody>
      </p:sp>
    </p:spTree>
    <p:extLst>
      <p:ext uri="{BB962C8B-B14F-4D97-AF65-F5344CB8AC3E}">
        <p14:creationId xmlns:p14="http://schemas.microsoft.com/office/powerpoint/2010/main" val="3583908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a:bodyPr>
          <a:lstStyle/>
          <a:p>
            <a:r>
              <a:rPr lang="en-US" sz="2800" dirty="0" err="1"/>
              <a:t>Assurity</a:t>
            </a:r>
            <a:r>
              <a:rPr lang="en-US" sz="2800" dirty="0"/>
              <a:t> Critical Illness Insurance , 35 year old female, $50,000, Additional Critical Illness rider, </a:t>
            </a:r>
            <a:r>
              <a:rPr lang="en-US" sz="2800" dirty="0" err="1"/>
              <a:t>Reoccurance</a:t>
            </a:r>
            <a:r>
              <a:rPr lang="en-US" sz="2800" dirty="0"/>
              <a:t> rider, Non-tobacco</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5" name="Picture 4">
            <a:extLst>
              <a:ext uri="{FF2B5EF4-FFF2-40B4-BE49-F238E27FC236}">
                <a16:creationId xmlns:a16="http://schemas.microsoft.com/office/drawing/2014/main" id="{BDC7830A-4B3F-571E-E34A-F382C51DDCE6}"/>
              </a:ext>
            </a:extLst>
          </p:cNvPr>
          <p:cNvPicPr>
            <a:picLocks noChangeAspect="1"/>
          </p:cNvPicPr>
          <p:nvPr/>
        </p:nvPicPr>
        <p:blipFill>
          <a:blip r:embed="rId3"/>
          <a:stretch>
            <a:fillRect/>
          </a:stretch>
        </p:blipFill>
        <p:spPr>
          <a:xfrm>
            <a:off x="547147" y="2237206"/>
            <a:ext cx="8432951" cy="4011194"/>
          </a:xfrm>
          <a:prstGeom prst="rect">
            <a:avLst/>
          </a:prstGeom>
        </p:spPr>
      </p:pic>
    </p:spTree>
    <p:extLst>
      <p:ext uri="{BB962C8B-B14F-4D97-AF65-F5344CB8AC3E}">
        <p14:creationId xmlns:p14="http://schemas.microsoft.com/office/powerpoint/2010/main" val="1053693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5819"/>
          </a:xfrm>
        </p:spPr>
        <p:txBody>
          <a:bodyPr>
            <a:normAutofit/>
          </a:bodyPr>
          <a:lstStyle/>
          <a:p>
            <a:r>
              <a:rPr lang="en-US" sz="3200" dirty="0"/>
              <a:t>Why do people need income protection?</a:t>
            </a:r>
          </a:p>
        </p:txBody>
      </p:sp>
      <p:sp>
        <p:nvSpPr>
          <p:cNvPr id="3" name="Content Placeholder 2"/>
          <p:cNvSpPr>
            <a:spLocks noGrp="1"/>
          </p:cNvSpPr>
          <p:nvPr>
            <p:ph idx="1"/>
          </p:nvPr>
        </p:nvSpPr>
        <p:spPr>
          <a:xfrm>
            <a:off x="677334" y="1618291"/>
            <a:ext cx="8596668" cy="4423071"/>
          </a:xfrm>
        </p:spPr>
        <p:txBody>
          <a:bodyPr>
            <a:normAutofit/>
          </a:bodyPr>
          <a:lstStyle/>
          <a:p>
            <a:pPr marL="0" indent="0" algn="ctr">
              <a:buNone/>
            </a:pPr>
            <a:endParaRPr lang="en-US" sz="2400" dirty="0"/>
          </a:p>
          <a:p>
            <a:pPr marL="0" indent="0" algn="ctr">
              <a:buNone/>
            </a:pPr>
            <a:endParaRPr lang="en-US" sz="2400" dirty="0"/>
          </a:p>
          <a:p>
            <a:pPr marL="0" indent="0" algn="ctr">
              <a:buNone/>
            </a:pPr>
            <a:r>
              <a:rPr lang="en-US" sz="6000" dirty="0"/>
              <a:t>What is your most important asset?</a:t>
            </a:r>
          </a:p>
        </p:txBody>
      </p:sp>
    </p:spTree>
    <p:extLst>
      <p:ext uri="{BB962C8B-B14F-4D97-AF65-F5344CB8AC3E}">
        <p14:creationId xmlns:p14="http://schemas.microsoft.com/office/powerpoint/2010/main" val="4223340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95245"/>
          </a:xfrm>
        </p:spPr>
        <p:txBody>
          <a:bodyPr>
            <a:normAutofit/>
          </a:bodyPr>
          <a:lstStyle/>
          <a:p>
            <a:r>
              <a:rPr lang="en-US" sz="2800" dirty="0" err="1"/>
              <a:t>Assurity</a:t>
            </a:r>
            <a:r>
              <a:rPr lang="en-US" sz="2800" dirty="0"/>
              <a:t> Critical Illness Insurance , 35 year old female, $50,000, Additional Critical Illness rider, </a:t>
            </a:r>
            <a:r>
              <a:rPr lang="en-US" sz="2800" dirty="0" err="1"/>
              <a:t>Reoccurance</a:t>
            </a:r>
            <a:r>
              <a:rPr lang="en-US" sz="2800" dirty="0"/>
              <a:t> rider, Non-tobacco</a:t>
            </a:r>
          </a:p>
        </p:txBody>
      </p:sp>
      <p:sp>
        <p:nvSpPr>
          <p:cNvPr id="3" name="Content Placeholder 2"/>
          <p:cNvSpPr>
            <a:spLocks noGrp="1"/>
          </p:cNvSpPr>
          <p:nvPr>
            <p:ph idx="1"/>
          </p:nvPr>
        </p:nvSpPr>
        <p:spPr>
          <a:xfrm>
            <a:off x="677334" y="3278038"/>
            <a:ext cx="8596668" cy="2763324"/>
          </a:xfrm>
        </p:spPr>
        <p:txBody>
          <a:bodyPr>
            <a:normAutofit/>
          </a:bodyPr>
          <a:lstStyle/>
          <a:p>
            <a:pPr marL="0" indent="0">
              <a:buNone/>
            </a:pPr>
            <a:endParaRPr lang="en-US" sz="2400" dirty="0"/>
          </a:p>
          <a:p>
            <a:pPr marL="0" indent="0">
              <a:buNone/>
            </a:pPr>
            <a:endParaRPr lang="en-US" sz="2000" dirty="0"/>
          </a:p>
        </p:txBody>
      </p:sp>
      <p:pic>
        <p:nvPicPr>
          <p:cNvPr id="6" name="Picture 5">
            <a:extLst>
              <a:ext uri="{FF2B5EF4-FFF2-40B4-BE49-F238E27FC236}">
                <a16:creationId xmlns:a16="http://schemas.microsoft.com/office/drawing/2014/main" id="{D3276173-0BA5-59A0-9341-5FA9831C63D7}"/>
              </a:ext>
            </a:extLst>
          </p:cNvPr>
          <p:cNvPicPr>
            <a:picLocks noChangeAspect="1"/>
          </p:cNvPicPr>
          <p:nvPr/>
        </p:nvPicPr>
        <p:blipFill>
          <a:blip r:embed="rId3"/>
          <a:stretch>
            <a:fillRect/>
          </a:stretch>
        </p:blipFill>
        <p:spPr>
          <a:xfrm>
            <a:off x="483080" y="2104845"/>
            <a:ext cx="8790922" cy="3936517"/>
          </a:xfrm>
          <a:prstGeom prst="rect">
            <a:avLst/>
          </a:prstGeom>
        </p:spPr>
      </p:pic>
    </p:spTree>
    <p:extLst>
      <p:ext uri="{BB962C8B-B14F-4D97-AF65-F5344CB8AC3E}">
        <p14:creationId xmlns:p14="http://schemas.microsoft.com/office/powerpoint/2010/main" val="1395364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 Questions?</a:t>
            </a:r>
          </a:p>
        </p:txBody>
      </p:sp>
    </p:spTree>
    <p:extLst>
      <p:ext uri="{BB962C8B-B14F-4D97-AF65-F5344CB8AC3E}">
        <p14:creationId xmlns:p14="http://schemas.microsoft.com/office/powerpoint/2010/main" val="1495575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Text Placeholder 2"/>
          <p:cNvSpPr>
            <a:spLocks noGrp="1"/>
          </p:cNvSpPr>
          <p:nvPr>
            <p:ph type="body" idx="1"/>
          </p:nvPr>
        </p:nvSpPr>
        <p:spPr/>
        <p:txBody>
          <a:bodyPr/>
          <a:lstStyle/>
          <a:p>
            <a:r>
              <a:rPr lang="en-US" sz="2400" dirty="0"/>
              <a:t>Michael Sato</a:t>
            </a:r>
          </a:p>
          <a:p>
            <a:r>
              <a:rPr lang="en-US" dirty="0">
                <a:hlinkClick r:id="rId2"/>
              </a:rPr>
              <a:t>msato@askoxy.com</a:t>
            </a:r>
            <a:endParaRPr lang="en-US" dirty="0"/>
          </a:p>
          <a:p>
            <a:r>
              <a:rPr lang="en-US" dirty="0"/>
              <a:t>(808) 527-8869</a:t>
            </a:r>
          </a:p>
        </p:txBody>
      </p:sp>
    </p:spTree>
    <p:extLst>
      <p:ext uri="{BB962C8B-B14F-4D97-AF65-F5344CB8AC3E}">
        <p14:creationId xmlns:p14="http://schemas.microsoft.com/office/powerpoint/2010/main" val="3044384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5819"/>
          </a:xfrm>
        </p:spPr>
        <p:txBody>
          <a:bodyPr>
            <a:normAutofit/>
          </a:bodyPr>
          <a:lstStyle/>
          <a:p>
            <a:r>
              <a:rPr lang="en-US" sz="3200" dirty="0"/>
              <a:t>Why do people need income protection?</a:t>
            </a:r>
          </a:p>
        </p:txBody>
      </p:sp>
      <p:sp>
        <p:nvSpPr>
          <p:cNvPr id="3" name="Content Placeholder 2"/>
          <p:cNvSpPr>
            <a:spLocks noGrp="1"/>
          </p:cNvSpPr>
          <p:nvPr>
            <p:ph idx="1"/>
          </p:nvPr>
        </p:nvSpPr>
        <p:spPr>
          <a:xfrm>
            <a:off x="677334" y="1618291"/>
            <a:ext cx="8596668" cy="4423071"/>
          </a:xfrm>
        </p:spPr>
        <p:txBody>
          <a:bodyPr>
            <a:normAutofit/>
          </a:bodyPr>
          <a:lstStyle/>
          <a:p>
            <a:pPr marL="0" indent="0" algn="ctr">
              <a:buNone/>
            </a:pPr>
            <a:endParaRPr lang="en-US" sz="2400" dirty="0"/>
          </a:p>
          <a:p>
            <a:pPr marL="0" indent="0" algn="ctr">
              <a:buNone/>
            </a:pPr>
            <a:endParaRPr lang="en-US" sz="2400" dirty="0"/>
          </a:p>
          <a:p>
            <a:pPr marL="0" indent="0" algn="ctr">
              <a:buNone/>
            </a:pPr>
            <a:r>
              <a:rPr lang="en-US" sz="6000" dirty="0"/>
              <a:t>Your ability to earn a living</a:t>
            </a:r>
          </a:p>
        </p:txBody>
      </p:sp>
    </p:spTree>
    <p:extLst>
      <p:ext uri="{BB962C8B-B14F-4D97-AF65-F5344CB8AC3E}">
        <p14:creationId xmlns:p14="http://schemas.microsoft.com/office/powerpoint/2010/main" val="1177221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do people need income protection?</a:t>
            </a:r>
          </a:p>
        </p:txBody>
      </p:sp>
      <p:sp>
        <p:nvSpPr>
          <p:cNvPr id="3" name="Content Placeholder 2"/>
          <p:cNvSpPr>
            <a:spLocks noGrp="1"/>
          </p:cNvSpPr>
          <p:nvPr>
            <p:ph idx="1"/>
          </p:nvPr>
        </p:nvSpPr>
        <p:spPr>
          <a:xfrm>
            <a:off x="458583" y="1930400"/>
            <a:ext cx="8596668" cy="3880773"/>
          </a:xfrm>
        </p:spPr>
        <p:txBody>
          <a:bodyPr>
            <a:normAutofit/>
          </a:bodyPr>
          <a:lstStyle/>
          <a:p>
            <a:pPr>
              <a:buFont typeface="Arial" panose="020B0604020202020204" pitchFamily="34" charset="0"/>
              <a:buChar char="•"/>
            </a:pPr>
            <a:r>
              <a:rPr lang="en-US" sz="2800" dirty="0"/>
              <a:t>One in four 20-year-olds will experience a disability for 90 days or more before they reach 67 (Social Security Administration)</a:t>
            </a:r>
          </a:p>
          <a:p>
            <a:pPr>
              <a:buFont typeface="Arial" panose="020B0604020202020204" pitchFamily="34" charset="0"/>
              <a:buChar char="•"/>
            </a:pPr>
            <a:r>
              <a:rPr lang="en-US" sz="2800" dirty="0"/>
              <a:t>You and your loved ones are dependent on your ability to earn a paycheck</a:t>
            </a:r>
          </a:p>
        </p:txBody>
      </p:sp>
    </p:spTree>
    <p:extLst>
      <p:ext uri="{BB962C8B-B14F-4D97-AF65-F5344CB8AC3E}">
        <p14:creationId xmlns:p14="http://schemas.microsoft.com/office/powerpoint/2010/main" val="777820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5819"/>
          </a:xfrm>
        </p:spPr>
        <p:txBody>
          <a:bodyPr>
            <a:normAutofit/>
          </a:bodyPr>
          <a:lstStyle/>
          <a:p>
            <a:r>
              <a:rPr lang="en-US" sz="3200" dirty="0"/>
              <a:t>What can happen if disability strikes?</a:t>
            </a:r>
          </a:p>
        </p:txBody>
      </p:sp>
      <p:pic>
        <p:nvPicPr>
          <p:cNvPr id="5" name="Content Placeholder 4">
            <a:extLst>
              <a:ext uri="{FF2B5EF4-FFF2-40B4-BE49-F238E27FC236}">
                <a16:creationId xmlns:a16="http://schemas.microsoft.com/office/drawing/2014/main" id="{75EB0BC5-B1E8-4E9C-99C9-BE73426BE07F}"/>
              </a:ext>
            </a:extLst>
          </p:cNvPr>
          <p:cNvPicPr>
            <a:picLocks noGrp="1" noChangeAspect="1"/>
          </p:cNvPicPr>
          <p:nvPr>
            <p:ph idx="1"/>
          </p:nvPr>
        </p:nvPicPr>
        <p:blipFill>
          <a:blip r:embed="rId3"/>
          <a:stretch>
            <a:fillRect/>
          </a:stretch>
        </p:blipFill>
        <p:spPr>
          <a:xfrm>
            <a:off x="1999456" y="1777206"/>
            <a:ext cx="5953125" cy="4105275"/>
          </a:xfrm>
        </p:spPr>
      </p:pic>
    </p:spTree>
    <p:extLst>
      <p:ext uri="{BB962C8B-B14F-4D97-AF65-F5344CB8AC3E}">
        <p14:creationId xmlns:p14="http://schemas.microsoft.com/office/powerpoint/2010/main" val="4086106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47F1DC1-238B-46B4-B532-D5E584C32286}"/>
              </a:ext>
            </a:extLst>
          </p:cNvPr>
          <p:cNvPicPr>
            <a:picLocks noChangeAspect="1"/>
          </p:cNvPicPr>
          <p:nvPr/>
        </p:nvPicPr>
        <p:blipFill>
          <a:blip r:embed="rId2"/>
          <a:stretch>
            <a:fillRect/>
          </a:stretch>
        </p:blipFill>
        <p:spPr>
          <a:xfrm>
            <a:off x="431801" y="139700"/>
            <a:ext cx="7721600" cy="6164827"/>
          </a:xfrm>
          <a:prstGeom prst="rect">
            <a:avLst/>
          </a:prstGeom>
        </p:spPr>
      </p:pic>
    </p:spTree>
    <p:extLst>
      <p:ext uri="{BB962C8B-B14F-4D97-AF65-F5344CB8AC3E}">
        <p14:creationId xmlns:p14="http://schemas.microsoft.com/office/powerpoint/2010/main" val="3386119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F1C9EE3-D26E-2A67-9255-38880AAE542F}"/>
              </a:ext>
            </a:extLst>
          </p:cNvPr>
          <p:cNvPicPr>
            <a:picLocks noChangeAspect="1"/>
          </p:cNvPicPr>
          <p:nvPr/>
        </p:nvPicPr>
        <p:blipFill>
          <a:blip r:embed="rId2"/>
          <a:stretch>
            <a:fillRect/>
          </a:stretch>
        </p:blipFill>
        <p:spPr>
          <a:xfrm>
            <a:off x="1036320" y="355600"/>
            <a:ext cx="7362491" cy="5659120"/>
          </a:xfrm>
          <a:prstGeom prst="rect">
            <a:avLst/>
          </a:prstGeom>
        </p:spPr>
      </p:pic>
    </p:spTree>
    <p:extLst>
      <p:ext uri="{BB962C8B-B14F-4D97-AF65-F5344CB8AC3E}">
        <p14:creationId xmlns:p14="http://schemas.microsoft.com/office/powerpoint/2010/main" val="2623056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3374"/>
          </a:xfrm>
        </p:spPr>
        <p:txBody>
          <a:bodyPr>
            <a:normAutofit/>
          </a:bodyPr>
          <a:lstStyle/>
          <a:p>
            <a:r>
              <a:rPr lang="en-US" dirty="0"/>
              <a:t>What is Disability Insurance?</a:t>
            </a:r>
          </a:p>
        </p:txBody>
      </p:sp>
      <p:sp>
        <p:nvSpPr>
          <p:cNvPr id="3" name="Content Placeholder 2"/>
          <p:cNvSpPr>
            <a:spLocks noGrp="1"/>
          </p:cNvSpPr>
          <p:nvPr>
            <p:ph idx="1"/>
          </p:nvPr>
        </p:nvSpPr>
        <p:spPr>
          <a:xfrm>
            <a:off x="458583" y="1930400"/>
            <a:ext cx="8596668" cy="3880773"/>
          </a:xfrm>
        </p:spPr>
        <p:txBody>
          <a:bodyPr>
            <a:normAutofit/>
          </a:bodyPr>
          <a:lstStyle/>
          <a:p>
            <a:pPr>
              <a:buFont typeface="Arial" panose="020B0604020202020204" pitchFamily="34" charset="0"/>
              <a:buChar char="•"/>
            </a:pPr>
            <a:r>
              <a:rPr lang="en-US" sz="2800" dirty="0"/>
              <a:t>DI is an agreement made between an insurance company and the policyholder</a:t>
            </a:r>
          </a:p>
          <a:p>
            <a:pPr>
              <a:buFont typeface="Arial" panose="020B0604020202020204" pitchFamily="34" charset="0"/>
              <a:buChar char="•"/>
            </a:pPr>
            <a:r>
              <a:rPr lang="en-US" sz="2800" dirty="0"/>
              <a:t>In exchange for the monthly payments you make, the insurance company agrees to pay you a monthly benefit amount if you suffer a disability that affects your ability to work</a:t>
            </a:r>
          </a:p>
          <a:p>
            <a:pPr>
              <a:buFont typeface="Arial" panose="020B0604020202020204" pitchFamily="34" charset="0"/>
              <a:buChar char="•"/>
            </a:pPr>
            <a:r>
              <a:rPr lang="en-US" sz="2800" dirty="0"/>
              <a:t>Designed to replace a percentage of the income you lose due to not being able to work</a:t>
            </a:r>
          </a:p>
        </p:txBody>
      </p:sp>
    </p:spTree>
    <p:extLst>
      <p:ext uri="{BB962C8B-B14F-4D97-AF65-F5344CB8AC3E}">
        <p14:creationId xmlns:p14="http://schemas.microsoft.com/office/powerpoint/2010/main" val="36314811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1900</TotalTime>
  <Words>2124</Words>
  <Application>Microsoft Office PowerPoint</Application>
  <PresentationFormat>Widescreen</PresentationFormat>
  <Paragraphs>122</Paragraphs>
  <Slides>32</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Trebuchet MS</vt:lpstr>
      <vt:lpstr>Wingdings 3</vt:lpstr>
      <vt:lpstr>Facet</vt:lpstr>
      <vt:lpstr>Making Disability Insurance Affordable</vt:lpstr>
      <vt:lpstr>Agenda</vt:lpstr>
      <vt:lpstr>Why do people need income protection?</vt:lpstr>
      <vt:lpstr>Why do people need income protection?</vt:lpstr>
      <vt:lpstr>Why do people need income protection?</vt:lpstr>
      <vt:lpstr>What can happen if disability strikes?</vt:lpstr>
      <vt:lpstr>PowerPoint Presentation</vt:lpstr>
      <vt:lpstr>PowerPoint Presentation</vt:lpstr>
      <vt:lpstr>What is Disability Insurance?</vt:lpstr>
      <vt:lpstr>How it works   An adequate amount of personally-owned DI, coordinated with other sources of income, can guarantee a source of income in the event of serious illness or injury.</vt:lpstr>
      <vt:lpstr>PowerPoint Presentation</vt:lpstr>
      <vt:lpstr>PowerPoint Presentation</vt:lpstr>
      <vt:lpstr>PowerPoint Presentation</vt:lpstr>
      <vt:lpstr>PowerPoint Presentation</vt:lpstr>
      <vt:lpstr>Alternatives to “Regular” Disability Insurance</vt:lpstr>
      <vt:lpstr>Short Term Disability Insurance (Assurity Income Protection Disability Insurance) </vt:lpstr>
      <vt:lpstr>Assurity Income Protection Disability Insurance 35 year old female, $500/month weekly benefit, 14 day elimination period, 3A</vt:lpstr>
      <vt:lpstr>Assurity Income Protection Disability Insurance 35 year old male, $500/month weekly benefit, 14 day elimination period, 3A</vt:lpstr>
      <vt:lpstr>Accident Only Disability Insurance (Assurity Income Protection Accident Only Disability Insurance) </vt:lpstr>
      <vt:lpstr>Assurity Income Protection Accident Only Disability Insurance 35 year old female, $500/month weekly benefit, 14 day elimination period, 3A</vt:lpstr>
      <vt:lpstr>Assurity Income Protection Accident Only Disability Insurance 35 year old male, $500/month weekly benefit, 14 day elimination period, 3A</vt:lpstr>
      <vt:lpstr>Accidental Death Life Insurance with Accidental Disability Insurance Rider (Assurity Accidental Death Plus) </vt:lpstr>
      <vt:lpstr>Assurity Accidental Death Insurance Plus 35 year old female, $250,000, To Age 80, $3,000 month Accident-Only Disability Income Rider 90 day elimination period, 2 years benefit period, 3A</vt:lpstr>
      <vt:lpstr>Assurity Accidental Death Insurance Plus 35 year old male, $250,000, To Age 80, $3,000 month Accident-Only Disability Income Rider 90 day elimination period, 2 years benefit period, 3A</vt:lpstr>
      <vt:lpstr>Disability Insurance on Term insurance (Assurity Start Smart) </vt:lpstr>
      <vt:lpstr>Assurity Start Smart , 35 year old female, $250,000 30-year term, $25,000 critical illness rider, $2,500 month-2 years monthly disability income rider, Preferred Non-tobacco</vt:lpstr>
      <vt:lpstr>Assurity Start Smart , 35 year old male, $250,000 30-year term, $25,000 critical illness rider, $2,500 month-2 years monthly disability income rider, Preferred Non-tobacco</vt:lpstr>
      <vt:lpstr>Critical illness insurance</vt:lpstr>
      <vt:lpstr>Assurity Critical Illness Insurance , 35 year old female, $50,000, Additional Critical Illness rider, Reoccurance rider, Non-tobacco</vt:lpstr>
      <vt:lpstr>Assurity Critical Illness Insurance , 35 year old female, $50,000, Additional Critical Illness rider, Reoccurance rider, Non-tobacco</vt:lpstr>
      <vt:lpstr>Any 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Multi-life Long Term Care</dc:title>
  <dc:creator>Michael Sato</dc:creator>
  <cp:lastModifiedBy>Michael Sato</cp:lastModifiedBy>
  <cp:revision>63</cp:revision>
  <dcterms:created xsi:type="dcterms:W3CDTF">2020-10-13T13:43:10Z</dcterms:created>
  <dcterms:modified xsi:type="dcterms:W3CDTF">2024-05-23T20:21:14Z</dcterms:modified>
</cp:coreProperties>
</file>